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750" autoAdjust="0"/>
  </p:normalViewPr>
  <p:slideViewPr>
    <p:cSldViewPr>
      <p:cViewPr>
        <p:scale>
          <a:sx n="100" d="100"/>
          <a:sy n="100" d="100"/>
        </p:scale>
        <p:origin x="450" y="1104"/>
      </p:cViewPr>
      <p:guideLst>
        <p:guide orient="horz" pos="2160"/>
        <p:guide pos="2880"/>
      </p:guideLst>
    </p:cSldViewPr>
  </p:slideViewPr>
  <p:notesTextViewPr>
    <p:cViewPr>
      <p:scale>
        <a:sx n="100" d="100"/>
        <a:sy n="100" d="100"/>
      </p:scale>
      <p:origin x="0" y="0"/>
    </p:cViewPr>
  </p:notesTextViewPr>
  <p:notesViewPr>
    <p:cSldViewPr>
      <p:cViewPr varScale="1">
        <p:scale>
          <a:sx n="39" d="100"/>
          <a:sy n="39" d="100"/>
        </p:scale>
        <p:origin x="-126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4" name="Shape 8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4" name="Shape 13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9" name="Shape 13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4" name="Shape 1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9" name="Shape 14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4" name="Shape 15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9" name="Shape 1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4" name="Shape 16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9" name="Shape 16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4" name="Shape 17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9" name="Shape 17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9" name="Shape 8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4" name="Shape 18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9" name="Shape 18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5" name="Shape 9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0" name="Shape 10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5" name="Shape 1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1" name="Shape 11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7" name="Shape 11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4" name="Shape 1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9" name="Shape 12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5929585"/>
            <a:ext cx="8229600" cy="803768"/>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1725448" y="-1031765"/>
            <a:ext cx="569310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5929585"/>
            <a:ext cx="8229600" cy="803768"/>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57200" y="236483"/>
            <a:ext cx="8229600" cy="569310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Arial"/>
              <a:buNone/>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Arial"/>
              <a:buNone/>
              <a:defRPr/>
            </a:lvl6pPr>
            <a:lvl7pPr marL="2743200" indent="0" rtl="0">
              <a:spcBef>
                <a:spcPts val="0"/>
              </a:spcBef>
              <a:buClr>
                <a:srgbClr val="888888"/>
              </a:buClr>
              <a:buFont typeface="Arial"/>
              <a:buNone/>
              <a:defRPr/>
            </a:lvl7pPr>
            <a:lvl8pPr marL="3200400" indent="0" rtl="0">
              <a:spcBef>
                <a:spcPts val="0"/>
              </a:spcBef>
              <a:buClr>
                <a:srgbClr val="888888"/>
              </a:buClr>
              <a:buFont typeface="Arial"/>
              <a:buNone/>
              <a:defRPr/>
            </a:lvl8pPr>
            <a:lvl9pPr marL="3657600" indent="0" rtl="0">
              <a:spcBef>
                <a:spcPts val="0"/>
              </a:spcBef>
              <a:buClr>
                <a:srgbClr val="888888"/>
              </a:buClr>
              <a:buFont typeface="Arial"/>
              <a:buNone/>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5929585"/>
            <a:ext cx="8229600" cy="803768"/>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5929585"/>
            <a:ext cx="8229600" cy="80376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5929585"/>
            <a:ext cx="8229600" cy="803768"/>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5929585"/>
            <a:ext cx="8229600" cy="803768"/>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457200" y="236483"/>
            <a:ext cx="8229600" cy="569310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7" name="Shape 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5929585"/>
            <a:ext cx="8229600" cy="803768"/>
          </a:xfrm>
          <a:prstGeom prst="rect">
            <a:avLst/>
          </a:prstGeom>
          <a:noFill/>
          <a:ln>
            <a:noFill/>
          </a:ln>
        </p:spPr>
        <p:txBody>
          <a:bodyPr lIns="91425" tIns="45700" rIns="91425" bIns="45700" anchor="ctr" anchorCtr="0">
            <a:noAutofit/>
          </a:bodyPr>
          <a:lstStyle/>
          <a:p>
            <a:pPr marL="0" marR="0" lvl="0" indent="0" algn="ctr" rtl="0">
              <a:spcBef>
                <a:spcPts val="0"/>
              </a:spcBef>
              <a:buClr>
                <a:srgbClr val="FF6600"/>
              </a:buClr>
              <a:buSzPct val="25000"/>
              <a:buFont typeface="Arial"/>
              <a:buNone/>
            </a:pPr>
            <a:r>
              <a:rPr lang="en-US" sz="4400" b="1" i="0" u="none" strike="noStrike" cap="none" baseline="0">
                <a:solidFill>
                  <a:srgbClr val="FF6600"/>
                </a:solidFill>
                <a:latin typeface="Arial"/>
                <a:ea typeface="Arial"/>
                <a:cs typeface="Arial"/>
                <a:sym typeface="Arial"/>
              </a:rPr>
              <a:t>Christo </a:t>
            </a:r>
            <a:r>
              <a:rPr lang="en-US" sz="3600" b="1" i="0" u="none" strike="noStrike" cap="none" baseline="0">
                <a:solidFill>
                  <a:srgbClr val="FF6600"/>
                </a:solidFill>
                <a:latin typeface="Arial"/>
                <a:ea typeface="Arial"/>
                <a:cs typeface="Arial"/>
                <a:sym typeface="Arial"/>
              </a:rPr>
              <a:t>and</a:t>
            </a:r>
            <a:r>
              <a:rPr lang="en-US" sz="4400" b="1" i="0" u="none" strike="noStrike" cap="none" baseline="0">
                <a:solidFill>
                  <a:srgbClr val="FF6600"/>
                </a:solidFill>
                <a:latin typeface="Arial"/>
                <a:ea typeface="Arial"/>
                <a:cs typeface="Arial"/>
                <a:sym typeface="Arial"/>
              </a:rPr>
              <a:t> Jean-Claude</a:t>
            </a:r>
          </a:p>
        </p:txBody>
      </p:sp>
      <p:pic>
        <p:nvPicPr>
          <p:cNvPr id="81" name="Shape 81"/>
          <p:cNvPicPr preferRelativeResize="0">
            <a:picLocks noGrp="1"/>
          </p:cNvPicPr>
          <p:nvPr>
            <p:ph type="body" idx="1"/>
          </p:nvPr>
        </p:nvPicPr>
        <p:blipFill rotWithShape="1">
          <a:blip r:embed="rId3">
            <a:alphaModFix/>
          </a:blip>
          <a:srcRect t="4247" b="4246"/>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a:picLocks noGrp="1"/>
          </p:cNvPicPr>
          <p:nvPr>
            <p:ph type="body" idx="1"/>
          </p:nvPr>
        </p:nvPicPr>
        <p:blipFill rotWithShape="1">
          <a:blip r:embed="rId3">
            <a:alphaModFix/>
          </a:blip>
          <a:srcRect l="2914" r="2914"/>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a:picLocks noGrp="1"/>
          </p:cNvPicPr>
          <p:nvPr>
            <p:ph type="body" idx="1"/>
          </p:nvPr>
        </p:nvPicPr>
        <p:blipFill rotWithShape="1">
          <a:blip r:embed="rId3">
            <a:alphaModFix/>
          </a:blip>
          <a:srcRect l="1124" r="1124"/>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a:picLocks noGrp="1"/>
          </p:cNvPicPr>
          <p:nvPr>
            <p:ph type="body" idx="1"/>
          </p:nvPr>
        </p:nvPicPr>
        <p:blipFill rotWithShape="1">
          <a:blip r:embed="rId3">
            <a:alphaModFix/>
          </a:blip>
          <a:srcRect l="1606" r="1606"/>
          <a:stretch/>
        </p:blipFill>
        <p:spPr>
          <a:xfrm>
            <a:off x="457200" y="497962"/>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a:picLocks noGrp="1"/>
          </p:cNvPicPr>
          <p:nvPr>
            <p:ph type="body" idx="1"/>
          </p:nvPr>
        </p:nvPicPr>
        <p:blipFill rotWithShape="1">
          <a:blip r:embed="rId3">
            <a:alphaModFix/>
          </a:blip>
          <a:srcRect l="1331" r="1331"/>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Shape 151"/>
          <p:cNvPicPr preferRelativeResize="0">
            <a:picLocks noGrp="1"/>
          </p:cNvPicPr>
          <p:nvPr>
            <p:ph type="body" idx="1"/>
          </p:nvPr>
        </p:nvPicPr>
        <p:blipFill rotWithShape="1">
          <a:blip r:embed="rId3">
            <a:alphaModFix/>
          </a:blip>
          <a:srcRect t="1626" b="1626"/>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a:picLocks noGrp="1"/>
          </p:cNvPicPr>
          <p:nvPr>
            <p:ph type="body" idx="1"/>
          </p:nvPr>
        </p:nvPicPr>
        <p:blipFill rotWithShape="1">
          <a:blip r:embed="rId3">
            <a:alphaModFix/>
          </a:blip>
          <a:srcRect l="2501" r="2500"/>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a:picLocks noGrp="1"/>
          </p:cNvPicPr>
          <p:nvPr>
            <p:ph type="body" idx="1"/>
          </p:nvPr>
        </p:nvPicPr>
        <p:blipFill rotWithShape="1">
          <a:blip r:embed="rId3">
            <a:alphaModFix/>
          </a:blip>
          <a:srcRect t="6766" b="6765"/>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Shape 166"/>
          <p:cNvPicPr preferRelativeResize="0">
            <a:picLocks noGrp="1"/>
          </p:cNvPicPr>
          <p:nvPr>
            <p:ph type="body" idx="1"/>
          </p:nvPr>
        </p:nvPicPr>
        <p:blipFill rotWithShape="1">
          <a:blip r:embed="rId3">
            <a:alphaModFix/>
          </a:blip>
          <a:srcRect t="1961" b="1961"/>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Shape 171"/>
          <p:cNvPicPr preferRelativeResize="0">
            <a:picLocks noGrp="1"/>
          </p:cNvPicPr>
          <p:nvPr>
            <p:ph type="body" idx="1"/>
          </p:nvPr>
        </p:nvPicPr>
        <p:blipFill rotWithShape="1">
          <a:blip r:embed="rId3">
            <a:alphaModFix/>
          </a:blip>
          <a:srcRect t="1626" b="1626"/>
          <a:stretch/>
        </p:blipFill>
        <p:spPr>
          <a:xfrm>
            <a:off x="457200" y="507300"/>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Shape 176"/>
          <p:cNvPicPr preferRelativeResize="0">
            <a:picLocks noGrp="1"/>
          </p:cNvPicPr>
          <p:nvPr>
            <p:ph type="body" idx="1"/>
          </p:nvPr>
        </p:nvPicPr>
        <p:blipFill rotWithShape="1">
          <a:blip r:embed="rId3">
            <a:alphaModFix/>
          </a:blip>
          <a:srcRect l="1813" r="1812"/>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a:picLocks noGrp="1"/>
          </p:cNvPicPr>
          <p:nvPr>
            <p:ph type="body" idx="1"/>
          </p:nvPr>
        </p:nvPicPr>
        <p:blipFill rotWithShape="1">
          <a:blip r:embed="rId3">
            <a:alphaModFix/>
          </a:blip>
          <a:srcRect l="-56812" r="-56811"/>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a:picLocks noGrp="1"/>
          </p:cNvPicPr>
          <p:nvPr>
            <p:ph type="body" idx="1"/>
          </p:nvPr>
        </p:nvPicPr>
        <p:blipFill rotWithShape="1">
          <a:blip r:embed="rId3">
            <a:alphaModFix/>
          </a:blip>
          <a:srcRect l="1881" r="1880"/>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a:picLocks noGrp="1"/>
          </p:cNvPicPr>
          <p:nvPr>
            <p:ph type="body" idx="1"/>
          </p:nvPr>
        </p:nvPicPr>
        <p:blipFill rotWithShape="1">
          <a:blip r:embed="rId3">
            <a:alphaModFix/>
          </a:blip>
          <a:srcRect l="1516" r="1516"/>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214282" y="214290"/>
            <a:ext cx="8286808" cy="6220709"/>
          </a:xfrm>
          <a:prstGeom prst="rect">
            <a:avLst/>
          </a:prstGeom>
          <a:noFill/>
          <a:ln>
            <a:noFill/>
          </a:ln>
        </p:spPr>
        <p:txBody>
          <a:bodyPr lIns="91425" tIns="45700" rIns="91425" bIns="45700" anchor="t" anchorCtr="0">
            <a:noAutofit/>
          </a:bodyPr>
          <a:lstStyle/>
          <a:p>
            <a:pPr marL="342900" marR="0" lvl="0" indent="-238125" algn="l" rtl="0">
              <a:lnSpc>
                <a:spcPct val="115000"/>
              </a:lnSpc>
              <a:spcBef>
                <a:spcPts val="0"/>
              </a:spcBef>
              <a:buClr>
                <a:schemeClr val="dk1"/>
              </a:buClr>
              <a:buSzPct val="100000"/>
              <a:buFont typeface="Arial"/>
              <a:buChar char="•"/>
            </a:pPr>
            <a:r>
              <a:rPr lang="en-US" i="0" u="none" strike="noStrike" cap="none" baseline="0" dirty="0">
                <a:solidFill>
                  <a:schemeClr val="dk1"/>
                </a:solidFill>
                <a:latin typeface="Arial"/>
                <a:ea typeface="Arial"/>
                <a:cs typeface="Arial"/>
                <a:sym typeface="Arial"/>
              </a:rPr>
              <a:t>The artists </a:t>
            </a:r>
            <a:r>
              <a:rPr lang="en-US" i="0" u="none" strike="noStrike" cap="none" baseline="0" dirty="0" err="1">
                <a:solidFill>
                  <a:schemeClr val="dk1"/>
                </a:solidFill>
                <a:latin typeface="Arial"/>
                <a:ea typeface="Arial"/>
                <a:cs typeface="Arial"/>
                <a:sym typeface="Arial"/>
              </a:rPr>
              <a:t>Christo</a:t>
            </a:r>
            <a:r>
              <a:rPr lang="en-US" i="0" u="none" strike="noStrike" cap="none" baseline="0" dirty="0">
                <a:solidFill>
                  <a:schemeClr val="dk1"/>
                </a:solidFill>
                <a:latin typeface="Arial"/>
                <a:ea typeface="Arial"/>
                <a:cs typeface="Arial"/>
                <a:sym typeface="Arial"/>
              </a:rPr>
              <a:t> and Jeanne-Claude were born in the same hour on the same day, June 13, 1935. </a:t>
            </a:r>
            <a:r>
              <a:rPr lang="en-US" i="0" u="none" strike="noStrike" cap="none" baseline="0" dirty="0" err="1">
                <a:solidFill>
                  <a:schemeClr val="dk1"/>
                </a:solidFill>
                <a:latin typeface="Arial"/>
                <a:ea typeface="Arial"/>
                <a:cs typeface="Arial"/>
                <a:sym typeface="Arial"/>
              </a:rPr>
              <a:t>Christo</a:t>
            </a:r>
            <a:r>
              <a:rPr lang="en-US" i="0" u="none" strike="noStrike" cap="none" baseline="0" dirty="0">
                <a:solidFill>
                  <a:schemeClr val="dk1"/>
                </a:solidFill>
                <a:latin typeface="Arial"/>
                <a:ea typeface="Arial"/>
                <a:cs typeface="Arial"/>
                <a:sym typeface="Arial"/>
              </a:rPr>
              <a:t> in Bulgaria</a:t>
            </a:r>
            <a:r>
              <a:rPr lang="en-US" dirty="0">
                <a:solidFill>
                  <a:schemeClr val="dk1"/>
                </a:solidFill>
              </a:rPr>
              <a:t> and</a:t>
            </a:r>
            <a:r>
              <a:rPr lang="en-US" i="0" u="none" strike="noStrike" cap="none" baseline="0" dirty="0">
                <a:solidFill>
                  <a:schemeClr val="dk1"/>
                </a:solidFill>
                <a:latin typeface="Arial"/>
                <a:ea typeface="Arial"/>
                <a:cs typeface="Arial"/>
                <a:sym typeface="Arial"/>
              </a:rPr>
              <a:t> Jeanne-Claude  in Casablanca, Morocco. They met in Paris in 1958 and </a:t>
            </a:r>
            <a:r>
              <a:rPr lang="en-US" dirty="0">
                <a:solidFill>
                  <a:schemeClr val="dk1"/>
                </a:solidFill>
              </a:rPr>
              <a:t>i</a:t>
            </a:r>
            <a:r>
              <a:rPr lang="en-US" i="0" u="none" strike="noStrike" cap="none" baseline="0" dirty="0">
                <a:solidFill>
                  <a:schemeClr val="dk1"/>
                </a:solidFill>
                <a:latin typeface="Arial"/>
                <a:ea typeface="Arial"/>
                <a:cs typeface="Arial"/>
                <a:sym typeface="Arial"/>
              </a:rPr>
              <a:t>n 1964, moved to New York, which has been their home ever since.</a:t>
            </a:r>
          </a:p>
          <a:p>
            <a:pPr marL="342900" marR="0" lvl="0" indent="-238125" algn="l" rtl="0">
              <a:lnSpc>
                <a:spcPct val="115000"/>
              </a:lnSpc>
              <a:spcBef>
                <a:spcPts val="590"/>
              </a:spcBef>
              <a:buClr>
                <a:schemeClr val="dk1"/>
              </a:buClr>
              <a:buSzPct val="100000"/>
              <a:buFont typeface="Arial"/>
              <a:buChar char="•"/>
            </a:pPr>
            <a:r>
              <a:rPr lang="en-US" i="0" u="none" strike="noStrike" cap="none" baseline="0" dirty="0">
                <a:solidFill>
                  <a:schemeClr val="dk1"/>
                </a:solidFill>
                <a:latin typeface="Arial"/>
                <a:ea typeface="Arial"/>
                <a:cs typeface="Arial"/>
                <a:sym typeface="Arial"/>
              </a:rPr>
              <a:t>Their art has been displayed on four continents and seen by millions.</a:t>
            </a:r>
          </a:p>
          <a:p>
            <a:pPr marL="342900" marR="0" lvl="0" indent="-238125" algn="l" rtl="0">
              <a:lnSpc>
                <a:spcPct val="115000"/>
              </a:lnSpc>
              <a:spcBef>
                <a:spcPts val="590"/>
              </a:spcBef>
              <a:buClr>
                <a:schemeClr val="dk1"/>
              </a:buClr>
              <a:buSzPct val="100000"/>
              <a:buFont typeface="Arial"/>
              <a:buChar char="•"/>
            </a:pPr>
            <a:r>
              <a:rPr lang="en-US" dirty="0" err="1">
                <a:solidFill>
                  <a:schemeClr val="dk1"/>
                </a:solidFill>
              </a:rPr>
              <a:t>Christo</a:t>
            </a:r>
            <a:r>
              <a:rPr lang="en-US" dirty="0">
                <a:solidFill>
                  <a:schemeClr val="dk1"/>
                </a:solidFill>
              </a:rPr>
              <a:t> began to </a:t>
            </a:r>
            <a:r>
              <a:rPr lang="en-US" b="1" dirty="0">
                <a:solidFill>
                  <a:schemeClr val="dk1"/>
                </a:solidFill>
              </a:rPr>
              <a:t>wrap objects</a:t>
            </a:r>
            <a:r>
              <a:rPr lang="en-US" dirty="0">
                <a:solidFill>
                  <a:schemeClr val="dk1"/>
                </a:solidFill>
              </a:rPr>
              <a:t> in 1958, using everyday objects such as shoes, telephones and empty paint cans.  Wrapping them made viewers focus  on the shape and form of the object by covering it up</a:t>
            </a:r>
          </a:p>
          <a:p>
            <a:pPr marL="342900" marR="0" lvl="0" indent="-238125" algn="l" rtl="0">
              <a:lnSpc>
                <a:spcPct val="115000"/>
              </a:lnSpc>
              <a:spcBef>
                <a:spcPts val="590"/>
              </a:spcBef>
              <a:buClr>
                <a:schemeClr val="dk1"/>
              </a:buClr>
              <a:buSzPct val="100000"/>
              <a:buFont typeface="Arial"/>
              <a:buChar char="•"/>
            </a:pPr>
            <a:r>
              <a:rPr lang="en-US" dirty="0">
                <a:solidFill>
                  <a:schemeClr val="dk1"/>
                </a:solidFill>
              </a:rPr>
              <a:t>Our works are </a:t>
            </a:r>
            <a:r>
              <a:rPr lang="en-US" b="1" dirty="0">
                <a:solidFill>
                  <a:schemeClr val="dk1"/>
                </a:solidFill>
              </a:rPr>
              <a:t>temporary</a:t>
            </a:r>
            <a:r>
              <a:rPr lang="en-US" dirty="0">
                <a:solidFill>
                  <a:schemeClr val="dk1"/>
                </a:solidFill>
              </a:rPr>
              <a:t> in order to give them a feeling of urgency to be seen, because they will not last, and the special attention that is given to temporary things</a:t>
            </a:r>
          </a:p>
          <a:p>
            <a:pPr lvl="0" indent="60325" rtl="0">
              <a:lnSpc>
                <a:spcPct val="115000"/>
              </a:lnSpc>
              <a:spcBef>
                <a:spcPts val="450"/>
              </a:spcBef>
              <a:buClr>
                <a:schemeClr val="dk1"/>
              </a:buClr>
              <a:buSzPct val="100000"/>
              <a:buFont typeface="Arial"/>
              <a:buChar char="•"/>
            </a:pPr>
            <a:r>
              <a:rPr lang="en-US" dirty="0" err="1">
                <a:solidFill>
                  <a:schemeClr val="dk1"/>
                </a:solidFill>
              </a:rPr>
              <a:t>Christo</a:t>
            </a:r>
            <a:r>
              <a:rPr lang="en-US" dirty="0">
                <a:solidFill>
                  <a:schemeClr val="dk1"/>
                </a:solidFill>
              </a:rPr>
              <a:t> and Jeanne-Claude started wrapping later </a:t>
            </a:r>
            <a:r>
              <a:rPr lang="en-US" dirty="0" smtClean="0">
                <a:solidFill>
                  <a:schemeClr val="dk1"/>
                </a:solidFill>
              </a:rPr>
              <a:t>on </a:t>
            </a:r>
            <a:r>
              <a:rPr lang="en-US" dirty="0">
                <a:solidFill>
                  <a:schemeClr val="dk1"/>
                </a:solidFill>
              </a:rPr>
              <a:t>a much larger scale. The details of the structures are hidden, making the big, solid structure seem airy.   The fabric also gives the work a fragile character. </a:t>
            </a:r>
          </a:p>
          <a:p>
            <a:pPr lvl="0" indent="60325" rtl="0">
              <a:lnSpc>
                <a:spcPct val="115000"/>
              </a:lnSpc>
              <a:spcBef>
                <a:spcPts val="450"/>
              </a:spcBef>
              <a:buClr>
                <a:schemeClr val="dk1"/>
              </a:buClr>
              <a:buSzPct val="100000"/>
              <a:buFont typeface="Arial"/>
              <a:buChar char="•"/>
            </a:pPr>
            <a:r>
              <a:rPr lang="en-US" dirty="0" err="1">
                <a:solidFill>
                  <a:schemeClr val="dk1"/>
                </a:solidFill>
              </a:rPr>
              <a:t>Christo</a:t>
            </a:r>
            <a:r>
              <a:rPr lang="en-US" dirty="0">
                <a:solidFill>
                  <a:schemeClr val="dk1"/>
                </a:solidFill>
              </a:rPr>
              <a:t> and Jeanne-Claude's larger works are entire environments</a:t>
            </a:r>
            <a:r>
              <a:rPr lang="en-US" dirty="0" smtClean="0">
                <a:solidFill>
                  <a:schemeClr val="dk1"/>
                </a:solidFill>
              </a:rPr>
              <a:t>. The </a:t>
            </a:r>
            <a:r>
              <a:rPr lang="en-US" dirty="0">
                <a:solidFill>
                  <a:schemeClr val="dk1"/>
                </a:solidFill>
              </a:rPr>
              <a:t>artists temporarily use one part of the environment, encouraging viewers to see it differently. The effect lasts longer than the actual work of art- years after seeing the work, visitors can still see and feel them in their minds when they return to the sites</a:t>
            </a:r>
          </a:p>
          <a:p>
            <a:pPr lvl="0" indent="60325" rtl="0">
              <a:lnSpc>
                <a:spcPct val="115000"/>
              </a:lnSpc>
              <a:spcBef>
                <a:spcPts val="450"/>
              </a:spcBef>
              <a:buClr>
                <a:schemeClr val="dk1"/>
              </a:buClr>
              <a:buSzPct val="100000"/>
              <a:buFont typeface="Arial"/>
              <a:buChar char="•"/>
            </a:pPr>
            <a:r>
              <a:rPr lang="en-US" dirty="0">
                <a:solidFill>
                  <a:schemeClr val="dk1"/>
                </a:solidFill>
              </a:rPr>
              <a:t>Valley Curtain was installed between two Colorado mountain slopes in 1972. The orange curtain was made from 200,200 square ft of fabric. 28 hours after completion, a gale made it necessary to start the removal.</a:t>
            </a:r>
          </a:p>
          <a:p>
            <a:pPr lvl="0" indent="60325" rtl="0">
              <a:lnSpc>
                <a:spcPct val="115000"/>
              </a:lnSpc>
              <a:spcBef>
                <a:spcPts val="450"/>
              </a:spcBef>
              <a:buClr>
                <a:schemeClr val="dk1"/>
              </a:buClr>
              <a:buSzPct val="100000"/>
              <a:buFont typeface="Arial"/>
              <a:buChar char="•"/>
            </a:pPr>
            <a:r>
              <a:rPr lang="en-US" dirty="0">
                <a:solidFill>
                  <a:schemeClr val="dk1"/>
                </a:solidFill>
              </a:rPr>
              <a:t>Wrapped Walk Ways, Kansas City, Missouri, consisted of the installation of saffron-colored nylon fabric covering 2.7 miles of formal garden walkways and jogging paths.</a:t>
            </a:r>
          </a:p>
          <a:p>
            <a:pPr lvl="0" indent="60325" rtl="0">
              <a:lnSpc>
                <a:spcPct val="115000"/>
              </a:lnSpc>
              <a:spcBef>
                <a:spcPts val="450"/>
              </a:spcBef>
              <a:buClr>
                <a:schemeClr val="dk1"/>
              </a:buClr>
              <a:buSzPct val="100000"/>
              <a:buFont typeface="Arial"/>
              <a:buChar char="•"/>
            </a:pPr>
            <a:r>
              <a:rPr lang="en-US" dirty="0">
                <a:solidFill>
                  <a:schemeClr val="dk1"/>
                </a:solidFill>
              </a:rPr>
              <a:t>The Umbrellas in two countries at the same time reflected the similarities and differences in the ways of life and the use of the land in two inland valleys in Japan and the USA</a:t>
            </a:r>
            <a:r>
              <a:rPr lang="en-US" dirty="0" smtClean="0">
                <a:solidFill>
                  <a:schemeClr val="dk1"/>
                </a:solidFill>
              </a:rPr>
              <a:t>.</a:t>
            </a:r>
            <a:endParaRPr lang="en-US"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Text Placeholder 2"/>
          <p:cNvSpPr>
            <a:spLocks noGrp="1"/>
          </p:cNvSpPr>
          <p:nvPr>
            <p:ph type="body" idx="1"/>
          </p:nvPr>
        </p:nvSpPr>
        <p:spPr/>
        <p:txBody>
          <a:bodyPr/>
          <a:lstStyle/>
          <a:p>
            <a:pPr lvl="0" indent="6350">
              <a:lnSpc>
                <a:spcPct val="115000"/>
              </a:lnSpc>
              <a:spcBef>
                <a:spcPts val="280"/>
              </a:spcBef>
              <a:buSzPct val="100000"/>
            </a:pPr>
            <a:r>
              <a:rPr lang="en-US" i="1" dirty="0" smtClean="0">
                <a:solidFill>
                  <a:schemeClr val="dk1"/>
                </a:solidFill>
              </a:rPr>
              <a:t>The Gates</a:t>
            </a:r>
            <a:r>
              <a:rPr lang="en-US" dirty="0" smtClean="0">
                <a:solidFill>
                  <a:schemeClr val="dk1"/>
                </a:solidFill>
              </a:rPr>
              <a:t> was in Central Park February 12 - February 27, 2005.- 10 years ago </a:t>
            </a:r>
          </a:p>
          <a:p>
            <a:pPr lvl="0" indent="6350">
              <a:lnSpc>
                <a:spcPct val="115000"/>
              </a:lnSpc>
              <a:spcBef>
                <a:spcPts val="280"/>
              </a:spcBef>
              <a:buSzPct val="100000"/>
            </a:pPr>
            <a:r>
              <a:rPr lang="en-US" dirty="0" smtClean="0">
                <a:solidFill>
                  <a:schemeClr val="dk1"/>
                </a:solidFill>
              </a:rPr>
              <a:t>They chose Central Park because when their son was a little boy they used to take him to Central Park every day—he loved to climb the beautiful rocks</a:t>
            </a:r>
          </a:p>
          <a:p>
            <a:pPr lvl="0" indent="6350">
              <a:lnSpc>
                <a:spcPct val="115000"/>
              </a:lnSpc>
              <a:spcBef>
                <a:spcPts val="280"/>
              </a:spcBef>
              <a:buSzPct val="100000"/>
            </a:pPr>
            <a:r>
              <a:rPr lang="en-US" dirty="0" smtClean="0">
                <a:solidFill>
                  <a:schemeClr val="dk1"/>
                </a:solidFill>
              </a:rPr>
              <a:t>7,500 gates, 16 feet high with a width varying from 5 feet 6 inches to18 feet along 23 miles of footpaths in the park, hanging down 7 feet above ground</a:t>
            </a:r>
          </a:p>
          <a:p>
            <a:pPr lvl="0" indent="6350">
              <a:lnSpc>
                <a:spcPct val="115000"/>
              </a:lnSpc>
              <a:spcBef>
                <a:spcPts val="280"/>
              </a:spcBef>
              <a:buSzPct val="100000"/>
            </a:pPr>
            <a:r>
              <a:rPr lang="en-US" i="1" dirty="0" smtClean="0">
                <a:solidFill>
                  <a:schemeClr val="dk1"/>
                </a:solidFill>
              </a:rPr>
              <a:t>The Gates</a:t>
            </a:r>
            <a:r>
              <a:rPr lang="en-US" dirty="0" smtClean="0">
                <a:solidFill>
                  <a:schemeClr val="dk1"/>
                </a:solidFill>
              </a:rPr>
              <a:t> created a visual golden river appearing and disappearing through the bare branches of the trees, highlighting the shapes of the footpaths.  </a:t>
            </a:r>
          </a:p>
          <a:p>
            <a:pPr lvl="0" indent="6350">
              <a:lnSpc>
                <a:spcPct val="115000"/>
              </a:lnSpc>
              <a:spcBef>
                <a:spcPts val="280"/>
              </a:spcBef>
              <a:buSzPct val="100000"/>
            </a:pPr>
            <a:r>
              <a:rPr lang="en-US" dirty="0" smtClean="0">
                <a:solidFill>
                  <a:schemeClr val="dk1"/>
                </a:solidFill>
              </a:rPr>
              <a:t>The moving fabric is a symbol of the curving walkways and the rectangular poles represent the grid of City blocks around the park.  </a:t>
            </a:r>
          </a:p>
          <a:p>
            <a:pPr lvl="0" indent="6350">
              <a:lnSpc>
                <a:spcPct val="115000"/>
              </a:lnSpc>
              <a:spcBef>
                <a:spcPts val="280"/>
              </a:spcBef>
              <a:buSzPct val="100000"/>
            </a:pPr>
            <a:r>
              <a:rPr lang="en-US" i="1" dirty="0" smtClean="0">
                <a:solidFill>
                  <a:schemeClr val="dk1"/>
                </a:solidFill>
              </a:rPr>
              <a:t>The Gates</a:t>
            </a:r>
            <a:r>
              <a:rPr lang="en-US" dirty="0" smtClean="0">
                <a:solidFill>
                  <a:schemeClr val="dk1"/>
                </a:solidFill>
              </a:rPr>
              <a:t> was financed entirely by the artists, who do not accept sponsorships</a:t>
            </a:r>
          </a:p>
          <a:p>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5929585"/>
            <a:ext cx="8229600" cy="80376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1800" b="0" i="1" u="none" strike="noStrike" cap="none" baseline="0">
                <a:solidFill>
                  <a:schemeClr val="dk1"/>
                </a:solidFill>
                <a:latin typeface="Arial"/>
                <a:ea typeface="Arial"/>
                <a:cs typeface="Arial"/>
                <a:sym typeface="Arial"/>
              </a:rPr>
              <a:t>Wrapped Coast</a:t>
            </a:r>
            <a:r>
              <a:rPr lang="en-US" sz="1800" b="0" i="0" u="none" strike="noStrike" cap="none" baseline="0">
                <a:solidFill>
                  <a:schemeClr val="dk1"/>
                </a:solidFill>
                <a:latin typeface="Arial"/>
                <a:ea typeface="Arial"/>
                <a:cs typeface="Arial"/>
                <a:sym typeface="Arial"/>
              </a:rPr>
              <a:t>, Little Bay, Australia, One Million Square Feet, 1968-69</a:t>
            </a:r>
          </a:p>
        </p:txBody>
      </p:sp>
      <p:pic>
        <p:nvPicPr>
          <p:cNvPr id="92" name="Shape 92"/>
          <p:cNvPicPr preferRelativeResize="0">
            <a:picLocks noGrp="1"/>
          </p:cNvPicPr>
          <p:nvPr>
            <p:ph type="body" idx="1"/>
          </p:nvPr>
        </p:nvPicPr>
        <p:blipFill rotWithShape="1">
          <a:blip r:embed="rId3">
            <a:alphaModFix/>
          </a:blip>
          <a:srcRect t="15626" b="15627"/>
          <a:stretch/>
        </p:blipFill>
        <p:spPr>
          <a:xfrm>
            <a:off x="457200" y="437089"/>
            <a:ext cx="8229600" cy="5278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Shape 97"/>
          <p:cNvPicPr preferRelativeResize="0">
            <a:picLocks noGrp="1"/>
          </p:cNvPicPr>
          <p:nvPr>
            <p:ph type="body" idx="1"/>
          </p:nvPr>
        </p:nvPicPr>
        <p:blipFill rotWithShape="1">
          <a:blip r:embed="rId3">
            <a:alphaModFix/>
          </a:blip>
          <a:srcRect t="1626" b="1626"/>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a:picLocks noGrp="1"/>
          </p:cNvPicPr>
          <p:nvPr>
            <p:ph type="body" idx="1"/>
          </p:nvPr>
        </p:nvPicPr>
        <p:blipFill rotWithShape="1">
          <a:blip r:embed="rId3">
            <a:alphaModFix/>
          </a:blip>
          <a:srcRect l="1813" r="1812"/>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5929585"/>
            <a:ext cx="8229600" cy="80376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1800" b="0" i="1" u="none" strike="noStrike" cap="none" baseline="0">
                <a:solidFill>
                  <a:schemeClr val="dk1"/>
                </a:solidFill>
                <a:latin typeface="Arial"/>
                <a:ea typeface="Arial"/>
                <a:cs typeface="Arial"/>
                <a:sym typeface="Arial"/>
              </a:rPr>
              <a:t>Valley Curtain</a:t>
            </a:r>
            <a:r>
              <a:rPr lang="en-US" sz="1800" b="0" i="0" u="none" strike="noStrike" cap="none" baseline="0">
                <a:solidFill>
                  <a:schemeClr val="dk1"/>
                </a:solidFill>
                <a:latin typeface="Arial"/>
                <a:ea typeface="Arial"/>
                <a:cs typeface="Arial"/>
                <a:sym typeface="Arial"/>
              </a:rPr>
              <a:t>, Rifle, Colorado, 1970-72</a:t>
            </a:r>
          </a:p>
        </p:txBody>
      </p:sp>
      <p:pic>
        <p:nvPicPr>
          <p:cNvPr id="108" name="Shape 108"/>
          <p:cNvPicPr preferRelativeResize="0">
            <a:picLocks noGrp="1"/>
          </p:cNvPicPr>
          <p:nvPr>
            <p:ph type="body" idx="1"/>
          </p:nvPr>
        </p:nvPicPr>
        <p:blipFill rotWithShape="1">
          <a:blip r:embed="rId3">
            <a:alphaModFix/>
          </a:blip>
          <a:srcRect t="1626" b="1626"/>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5929585"/>
            <a:ext cx="8229600" cy="80376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Arial"/>
              <a:buNone/>
            </a:pPr>
            <a:endParaRPr sz="4400" b="0" i="0" u="none" strike="noStrike" cap="none" baseline="0">
              <a:solidFill>
                <a:schemeClr val="dk1"/>
              </a:solidFill>
              <a:latin typeface="Arial"/>
              <a:ea typeface="Arial"/>
              <a:cs typeface="Arial"/>
              <a:sym typeface="Arial"/>
            </a:endParaRPr>
          </a:p>
        </p:txBody>
      </p:sp>
      <p:pic>
        <p:nvPicPr>
          <p:cNvPr id="114" name="Shape 114"/>
          <p:cNvPicPr preferRelativeResize="0">
            <a:picLocks noGrp="1"/>
          </p:cNvPicPr>
          <p:nvPr>
            <p:ph type="body" idx="1"/>
          </p:nvPr>
        </p:nvPicPr>
        <p:blipFill rotWithShape="1">
          <a:blip r:embed="rId3">
            <a:alphaModFix/>
          </a:blip>
          <a:srcRect t="23059" b="23058"/>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5929585"/>
            <a:ext cx="8229600" cy="80376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
            </a:r>
            <a:br>
              <a:rPr lang="en-US" sz="1200" b="0" i="0" u="none" strike="noStrike" cap="none" baseline="0">
                <a:solidFill>
                  <a:schemeClr val="dk1"/>
                </a:solidFill>
                <a:latin typeface="Arial"/>
                <a:ea typeface="Arial"/>
                <a:cs typeface="Arial"/>
                <a:sym typeface="Arial"/>
              </a:rPr>
            </a:br>
            <a:endParaRPr lang="en-US" sz="1200" b="0" i="0" u="none" strike="noStrike" cap="none" baseline="0">
              <a:solidFill>
                <a:schemeClr val="dk1"/>
              </a:solidFill>
              <a:latin typeface="Arial"/>
              <a:ea typeface="Arial"/>
              <a:cs typeface="Arial"/>
              <a:sym typeface="Arial"/>
            </a:endParaRPr>
          </a:p>
        </p:txBody>
      </p:sp>
      <p:pic>
        <p:nvPicPr>
          <p:cNvPr id="120" name="Shape 120"/>
          <p:cNvPicPr preferRelativeResize="0">
            <a:picLocks noGrp="1"/>
          </p:cNvPicPr>
          <p:nvPr>
            <p:ph type="body" idx="1"/>
          </p:nvPr>
        </p:nvPicPr>
        <p:blipFill rotWithShape="1">
          <a:blip r:embed="rId3">
            <a:alphaModFix/>
          </a:blip>
          <a:srcRect t="25295" b="25295"/>
          <a:stretch/>
        </p:blipFill>
        <p:spPr>
          <a:xfrm>
            <a:off x="373160" y="236483"/>
            <a:ext cx="8229600" cy="5693103"/>
          </a:xfrm>
          <a:prstGeom prst="rect">
            <a:avLst/>
          </a:prstGeom>
          <a:noFill/>
          <a:ln>
            <a:noFill/>
          </a:ln>
        </p:spPr>
      </p:pic>
      <p:sp>
        <p:nvSpPr>
          <p:cNvPr id="121" name="Shape 121"/>
          <p:cNvSpPr/>
          <p:nvPr/>
        </p:nvSpPr>
        <p:spPr>
          <a:xfrm>
            <a:off x="2117921" y="5934669"/>
            <a:ext cx="4572000"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Arial"/>
                <a:ea typeface="Arial"/>
                <a:cs typeface="Arial"/>
                <a:sym typeface="Arial"/>
              </a:rPr>
              <a:t>Christo and Jeanne-Claude: </a:t>
            </a:r>
            <a:r>
              <a:rPr lang="en-US" sz="1800" b="0" i="1" u="none" strike="noStrike" cap="none" baseline="0">
                <a:solidFill>
                  <a:schemeClr val="dk1"/>
                </a:solidFill>
                <a:latin typeface="Arial"/>
                <a:ea typeface="Arial"/>
                <a:cs typeface="Arial"/>
                <a:sym typeface="Arial"/>
              </a:rPr>
              <a:t>Wrapped Walk Ways</a:t>
            </a:r>
            <a:r>
              <a:rPr lang="en-US" sz="1800" b="0" i="0" u="none" strike="noStrike" cap="none" baseline="0">
                <a:solidFill>
                  <a:schemeClr val="dk1"/>
                </a:solidFill>
                <a:latin typeface="Arial"/>
                <a:ea typeface="Arial"/>
                <a:cs typeface="Arial"/>
                <a:sym typeface="Arial"/>
              </a:rPr>
              <a:t>, Jacob Loose Park, Kansas City, Missouri, 1977-78</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a:picLocks noGrp="1"/>
          </p:cNvPicPr>
          <p:nvPr>
            <p:ph type="body" idx="1"/>
          </p:nvPr>
        </p:nvPicPr>
        <p:blipFill rotWithShape="1">
          <a:blip r:embed="rId3">
            <a:alphaModFix/>
          </a:blip>
          <a:srcRect l="1950" r="1950"/>
          <a:stretch/>
        </p:blipFill>
        <p:spPr>
          <a:xfrm>
            <a:off x="457200" y="236483"/>
            <a:ext cx="8229600" cy="56931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Words>
  <Application>Microsoft Office PowerPoint</Application>
  <PresentationFormat>On-screen Show (4:3)</PresentationFormat>
  <Paragraphs>20</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Christo and Jean-Claude</vt:lpstr>
      <vt:lpstr>Slide 2</vt:lpstr>
      <vt:lpstr>Wrapped Coast, Little Bay, Australia, One Million Square Feet, 1968-69</vt:lpstr>
      <vt:lpstr>Slide 4</vt:lpstr>
      <vt:lpstr>Slide 5</vt:lpstr>
      <vt:lpstr>Valley Curtain, Rifle, Colorado, 1970-72</vt:lpstr>
      <vt:lpstr>Slide 7</vt:lpstr>
      <vt:lpstr>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Christo and Jean-Claude</dc:title>
  <dc:creator>Williams, Jill (DE - Frankfurt)</dc:creator>
  <cp:lastModifiedBy>jiwilliams</cp:lastModifiedBy>
  <cp:revision>2</cp:revision>
  <dcterms:modified xsi:type="dcterms:W3CDTF">2017-01-02T03:22:35Z</dcterms:modified>
</cp:coreProperties>
</file>